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68" r:id="rId4"/>
    <p:sldId id="269" r:id="rId5"/>
    <p:sldId id="270" r:id="rId6"/>
    <p:sldId id="271" r:id="rId7"/>
    <p:sldId id="272" r:id="rId8"/>
    <p:sldId id="273" r:id="rId9"/>
    <p:sldId id="274" r:id="rId10"/>
    <p:sldId id="275" r:id="rId11"/>
    <p:sldId id="259" r:id="rId12"/>
    <p:sldId id="260" r:id="rId13"/>
    <p:sldId id="261" r:id="rId14"/>
    <p:sldId id="258" r:id="rId15"/>
    <p:sldId id="262" r:id="rId16"/>
    <p:sldId id="263" r:id="rId17"/>
    <p:sldId id="265" r:id="rId18"/>
    <p:sldId id="266" r:id="rId19"/>
    <p:sldId id="267" r:id="rId20"/>
    <p:sldId id="276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720"/>
    <p:restoredTop sz="94306"/>
  </p:normalViewPr>
  <p:slideViewPr>
    <p:cSldViewPr snapToGrid="0" snapToObjects="1">
      <p:cViewPr varScale="1">
        <p:scale>
          <a:sx n="76" d="100"/>
          <a:sy n="76" d="100"/>
        </p:scale>
        <p:origin x="128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820C41-1E7E-E54A-8090-17A784336800}" type="datetimeFigureOut">
              <a:rPr lang="en-US" smtClean="0"/>
              <a:t>9/10/18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89515-E30D-1D40-A1E8-4035960246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3907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-Changes</a:t>
            </a:r>
            <a:r>
              <a:rPr lang="en-US" baseline="0" dirty="0" smtClean="0"/>
              <a:t> to the function included a way to scrape comments (the fields are different)</a:t>
            </a:r>
          </a:p>
          <a:p>
            <a:r>
              <a:rPr lang="en-US" dirty="0" smtClean="0"/>
              <a:t>-Changed</a:t>
            </a:r>
            <a:r>
              <a:rPr lang="en-US" baseline="0" dirty="0" smtClean="0"/>
              <a:t> the output to take up less notebook space</a:t>
            </a:r>
          </a:p>
          <a:p>
            <a:r>
              <a:rPr lang="en-US" baseline="0" dirty="0" smtClean="0"/>
              <a:t>-Added a ‘start’ option </a:t>
            </a:r>
            <a:r>
              <a:rPr lang="mr-IN" baseline="0" dirty="0" smtClean="0"/>
              <a:t>–</a:t>
            </a:r>
            <a:r>
              <a:rPr lang="en-US" baseline="0" dirty="0" smtClean="0"/>
              <a:t>thank you Ryan- to pick up where left off.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89515-E30D-1D40-A1E8-40359602469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0604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visualization</a:t>
            </a:r>
            <a:r>
              <a:rPr lang="en-US" baseline="0" dirty="0" smtClean="0"/>
              <a:t> helped me see that if may have been helpful to add a few more </a:t>
            </a:r>
            <a:r>
              <a:rPr lang="en-US" baseline="0" dirty="0" err="1" smtClean="0"/>
              <a:t>stop_words</a:t>
            </a:r>
            <a:r>
              <a:rPr lang="en-US" baseline="0" dirty="0" smtClean="0"/>
              <a:t>.</a:t>
            </a:r>
          </a:p>
          <a:p>
            <a:endParaRPr lang="en-US" baseline="0" dirty="0" smtClean="0"/>
          </a:p>
          <a:p>
            <a:r>
              <a:rPr lang="en-US" baseline="0" dirty="0" smtClean="0"/>
              <a:t>mainly http, www, com, like, one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89515-E30D-1D40-A1E8-40359602469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1152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These two look so similar.  Maybe would be cool to cut out the top 15 words from each</a:t>
            </a:r>
            <a:r>
              <a:rPr lang="en-US" baseline="0" dirty="0" smtClean="0"/>
              <a:t>?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89515-E30D-1D40-A1E8-40359602469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6410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Can’t really make any sense of this to be honest.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89515-E30D-1D40-A1E8-40359602469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49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-interested in human</a:t>
            </a:r>
            <a:r>
              <a:rPr lang="en-US" baseline="0" dirty="0" smtClean="0"/>
              <a:t> behavior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89515-E30D-1D40-A1E8-40359602469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8337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 that the scrape doesn’t tell us how many Democrats</a:t>
            </a:r>
            <a:r>
              <a:rPr lang="en-US" baseline="0" dirty="0" smtClean="0"/>
              <a:t> comments were actually available.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89515-E30D-1D40-A1E8-40359602469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983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Term-frequency, inverse document frequency.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89515-E30D-1D40-A1E8-40359602469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2166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Would like to test with different sizes of t-t-s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89515-E30D-1D40-A1E8-40359602469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572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Colonel Sanders.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89515-E30D-1D40-A1E8-40359602469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6665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alpha</a:t>
            </a:r>
            <a:r>
              <a:rPr lang="en-US" baseline="0" dirty="0" smtClean="0"/>
              <a:t> was the only </a:t>
            </a:r>
            <a:r>
              <a:rPr lang="en-US" baseline="0" dirty="0" err="1" smtClean="0"/>
              <a:t>hyperparam</a:t>
            </a:r>
            <a:r>
              <a:rPr lang="en-US" baseline="0" dirty="0" smtClean="0"/>
              <a:t> tinkered with.</a:t>
            </a:r>
          </a:p>
          <a:p>
            <a:endParaRPr lang="en-US" baseline="0" dirty="0" smtClean="0"/>
          </a:p>
          <a:p>
            <a:r>
              <a:rPr lang="en-US" baseline="0" dirty="0" smtClean="0"/>
              <a:t>worked incredibly quickly but results were not good.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89515-E30D-1D40-A1E8-40359602469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126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one may have had potential but was hard on the</a:t>
            </a:r>
            <a:r>
              <a:rPr lang="en-US" baseline="0" dirty="0" smtClean="0"/>
              <a:t> machine and I was a bit too unfamiliar to tune effectively.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89515-E30D-1D40-A1E8-40359602469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5918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high </a:t>
            </a:r>
            <a:r>
              <a:rPr lang="en-US" dirty="0" err="1" smtClean="0"/>
              <a:t>max_iter</a:t>
            </a:r>
            <a:r>
              <a:rPr lang="en-US" dirty="0" smtClean="0"/>
              <a:t> was necessary because the models were not converging.</a:t>
            </a:r>
            <a:r>
              <a:rPr lang="en-US" baseline="0" dirty="0" smtClean="0"/>
              <a:t>  </a:t>
            </a:r>
          </a:p>
          <a:p>
            <a:r>
              <a:rPr lang="en-US" baseline="0" dirty="0" smtClean="0"/>
              <a:t>Probably because of the massive # of individual words.    </a:t>
            </a:r>
          </a:p>
          <a:p>
            <a:r>
              <a:rPr lang="en-US" baseline="0" dirty="0" smtClean="0"/>
              <a:t>This one may have been able to perform better with some more tinkering and a bigger chunk of the train-test set.  </a:t>
            </a:r>
          </a:p>
          <a:p>
            <a:r>
              <a:rPr lang="en-US" baseline="0" dirty="0" smtClean="0"/>
              <a:t>Unfortunately, I was afraid to try another train test split, because that’s what kept killing my kernel.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89515-E30D-1D40-A1E8-40359602469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9310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Was</a:t>
            </a:r>
            <a:r>
              <a:rPr lang="en-US" baseline="0" dirty="0" smtClean="0"/>
              <a:t> run through a </a:t>
            </a:r>
            <a:r>
              <a:rPr lang="en-US" baseline="0" dirty="0" err="1" smtClean="0"/>
              <a:t>GridSearchCV</a:t>
            </a:r>
            <a:r>
              <a:rPr lang="en-US" baseline="0" dirty="0" smtClean="0"/>
              <a:t>.  Performed best with low features and higher estimators.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89515-E30D-1D40-A1E8-40359602469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2406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9/9/18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9/9/18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9/9/18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9/9/18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9/9/18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9/9/18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9/9/18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9/9/18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44697" y="2487168"/>
            <a:ext cx="8361229" cy="2423640"/>
          </a:xfrm>
        </p:spPr>
        <p:txBody>
          <a:bodyPr/>
          <a:lstStyle/>
          <a:p>
            <a:r>
              <a:rPr lang="en-US" sz="6600" dirty="0" smtClean="0"/>
              <a:t>Reddit scrape</a:t>
            </a:r>
            <a:r>
              <a:rPr lang="en-US" sz="6600" dirty="0"/>
              <a:t/>
            </a:r>
            <a:br>
              <a:rPr lang="en-US" sz="6600" dirty="0"/>
            </a:br>
            <a:r>
              <a:rPr lang="en-US" sz="6600" dirty="0" smtClean="0"/>
              <a:t>&amp;</a:t>
            </a:r>
            <a:br>
              <a:rPr lang="en-US" sz="6600" dirty="0" smtClean="0"/>
            </a:br>
            <a:r>
              <a:rPr lang="en-US" sz="6600" dirty="0" smtClean="0"/>
              <a:t>Classification</a:t>
            </a:r>
            <a:endParaRPr lang="en-US" sz="6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8447" y="5998464"/>
            <a:ext cx="4315969" cy="585216"/>
          </a:xfrm>
        </p:spPr>
        <p:txBody>
          <a:bodyPr>
            <a:normAutofit/>
          </a:bodyPr>
          <a:lstStyle/>
          <a:p>
            <a:r>
              <a:rPr lang="en-US" dirty="0" smtClean="0"/>
              <a:t>Erik Green </a:t>
            </a:r>
            <a:r>
              <a:rPr lang="mr-IN" dirty="0" smtClean="0"/>
              <a:t>–</a:t>
            </a:r>
            <a:r>
              <a:rPr lang="en-US" dirty="0" smtClean="0"/>
              <a:t> Data Scientist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2702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Which model to choose?</a:t>
            </a:r>
          </a:p>
        </p:txBody>
      </p:sp>
    </p:spTree>
    <p:extLst>
      <p:ext uri="{BB962C8B-B14F-4D97-AF65-F5344CB8AC3E}">
        <p14:creationId xmlns:p14="http://schemas.microsoft.com/office/powerpoint/2010/main" val="548313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274320"/>
            <a:ext cx="9601200" cy="713232"/>
          </a:xfrm>
        </p:spPr>
        <p:txBody>
          <a:bodyPr/>
          <a:lstStyle/>
          <a:p>
            <a:pPr algn="ctr"/>
            <a:r>
              <a:rPr lang="en-US" smtClean="0"/>
              <a:t>Multinomial Naïve Bayes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987552"/>
            <a:ext cx="9601200" cy="587044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dirty="0" smtClean="0"/>
              <a:t>Best Train = 0.7233</a:t>
            </a:r>
          </a:p>
          <a:p>
            <a:pPr marL="0" indent="0" algn="ctr">
              <a:buNone/>
            </a:pPr>
            <a:r>
              <a:rPr lang="en-US" sz="3200" dirty="0" smtClean="0"/>
              <a:t>Best Test = 0.6992</a:t>
            </a:r>
          </a:p>
          <a:p>
            <a:pPr marL="0" indent="0" algn="ctr">
              <a:buNone/>
            </a:pPr>
            <a:endParaRPr lang="en-US" sz="3200" dirty="0"/>
          </a:p>
          <a:p>
            <a:pPr marL="0" indent="0" algn="ctr">
              <a:buNone/>
            </a:pPr>
            <a:endParaRPr lang="en-US" sz="3200" dirty="0" smtClean="0"/>
          </a:p>
          <a:p>
            <a:pPr marL="0" indent="0" algn="ctr">
              <a:buNone/>
            </a:pPr>
            <a:endParaRPr lang="en-US" sz="3200" dirty="0"/>
          </a:p>
          <a:p>
            <a:pPr marL="0" indent="0" algn="ctr">
              <a:buNone/>
            </a:pPr>
            <a:endParaRPr lang="en-US" sz="3200" dirty="0" smtClean="0"/>
          </a:p>
          <a:p>
            <a:pPr marL="0" indent="0" algn="ctr">
              <a:buNone/>
            </a:pPr>
            <a:endParaRPr lang="en-US" sz="3200" dirty="0"/>
          </a:p>
          <a:p>
            <a:pPr marL="0" indent="0" algn="ctr">
              <a:buNone/>
            </a:pPr>
            <a:endParaRPr lang="en-US" sz="800" dirty="0" smtClean="0"/>
          </a:p>
          <a:p>
            <a:pPr marL="0" indent="0" algn="ctr">
              <a:buNone/>
            </a:pPr>
            <a:r>
              <a:rPr lang="en-US" sz="1000" dirty="0" smtClean="0"/>
              <a:t>Image courtesy of </a:t>
            </a:r>
            <a:r>
              <a:rPr lang="en-US" sz="1000" dirty="0"/>
              <a:t>W</a:t>
            </a:r>
            <a:r>
              <a:rPr lang="en-US" sz="1000" dirty="0" smtClean="0"/>
              <a:t>ikipedia</a:t>
            </a:r>
          </a:p>
          <a:p>
            <a:pPr marL="0" indent="0" algn="ctr">
              <a:buNone/>
            </a:pPr>
            <a:r>
              <a:rPr lang="en-US" sz="3200" dirty="0" smtClean="0"/>
              <a:t>alpha = 0.01 </a:t>
            </a:r>
          </a:p>
          <a:p>
            <a:pPr marL="0" indent="0" algn="ctr">
              <a:buNone/>
            </a:pPr>
            <a:endParaRPr lang="en-US" sz="3200" dirty="0"/>
          </a:p>
          <a:p>
            <a:pPr marL="0" indent="0" algn="ctr">
              <a:buNone/>
            </a:pPr>
            <a:endParaRPr lang="en-US" sz="3200" dirty="0" smtClean="0"/>
          </a:p>
          <a:p>
            <a:pPr marL="0" indent="0" algn="ctr">
              <a:buNone/>
            </a:pPr>
            <a:endParaRPr lang="en-US" sz="3200" dirty="0"/>
          </a:p>
          <a:p>
            <a:pPr marL="0" indent="0" algn="ctr">
              <a:buNone/>
            </a:pPr>
            <a:endParaRPr lang="en-US"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0186" y="2378964"/>
            <a:ext cx="2484028" cy="3087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51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347472"/>
            <a:ext cx="9601200" cy="786384"/>
          </a:xfrm>
        </p:spPr>
        <p:txBody>
          <a:bodyPr/>
          <a:lstStyle/>
          <a:p>
            <a:pPr algn="ctr"/>
            <a:r>
              <a:rPr lang="en-US" dirty="0" smtClean="0"/>
              <a:t>Support </a:t>
            </a:r>
            <a:r>
              <a:rPr lang="en-US" smtClean="0"/>
              <a:t>Vector Classifier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133856"/>
            <a:ext cx="9601200" cy="572414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dirty="0" smtClean="0"/>
              <a:t>Best Train = 0.8081</a:t>
            </a:r>
          </a:p>
          <a:p>
            <a:pPr marL="0" indent="0" algn="ctr">
              <a:buNone/>
            </a:pPr>
            <a:r>
              <a:rPr lang="en-US" sz="3200" dirty="0" smtClean="0"/>
              <a:t>Best Test = 0.7528</a:t>
            </a:r>
          </a:p>
          <a:p>
            <a:pPr marL="0" indent="0" algn="ctr">
              <a:buNone/>
            </a:pPr>
            <a:endParaRPr lang="en-US" sz="3200" dirty="0"/>
          </a:p>
          <a:p>
            <a:pPr marL="0" indent="0" algn="ctr">
              <a:buNone/>
            </a:pPr>
            <a:endParaRPr lang="en-US" sz="3200" dirty="0" smtClean="0"/>
          </a:p>
          <a:p>
            <a:pPr marL="0" indent="0" algn="ctr">
              <a:buNone/>
            </a:pPr>
            <a:endParaRPr lang="en-US" sz="3200" dirty="0"/>
          </a:p>
          <a:p>
            <a:pPr marL="0" indent="0" algn="ctr">
              <a:buNone/>
            </a:pPr>
            <a:endParaRPr lang="en-US" sz="3200" dirty="0" smtClean="0"/>
          </a:p>
          <a:p>
            <a:pPr marL="0" indent="0" algn="ctr">
              <a:buNone/>
            </a:pPr>
            <a:endParaRPr lang="en-US" sz="3200" dirty="0"/>
          </a:p>
          <a:p>
            <a:pPr marL="0" indent="0" algn="ctr">
              <a:buNone/>
            </a:pPr>
            <a:r>
              <a:rPr lang="en-US" sz="3200" dirty="0" smtClean="0"/>
              <a:t>C = 0.1, kernel = ‘linear’</a:t>
            </a:r>
          </a:p>
          <a:p>
            <a:pPr marL="0" indent="0" algn="ctr">
              <a:buNone/>
            </a:pPr>
            <a:r>
              <a:rPr lang="en-US" sz="1800" dirty="0" smtClean="0"/>
              <a:t>’sigmoid’ and ‘</a:t>
            </a:r>
            <a:r>
              <a:rPr lang="en-US" sz="1800" dirty="0" err="1" smtClean="0"/>
              <a:t>rbf</a:t>
            </a:r>
            <a:r>
              <a:rPr lang="en-US" sz="1800" dirty="0" smtClean="0"/>
              <a:t>’ returned cross validation scores around .50</a:t>
            </a:r>
          </a:p>
          <a:p>
            <a:pPr marL="0" indent="0" algn="ctr">
              <a:buNone/>
            </a:pPr>
            <a:endParaRPr lang="en-US"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1594" y="2314448"/>
            <a:ext cx="6576940" cy="2861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01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292608"/>
            <a:ext cx="9601200" cy="694944"/>
          </a:xfrm>
        </p:spPr>
        <p:txBody>
          <a:bodyPr/>
          <a:lstStyle/>
          <a:p>
            <a:pPr algn="ctr"/>
            <a:r>
              <a:rPr lang="en-US" smtClean="0"/>
              <a:t>Logistic Regression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987552"/>
            <a:ext cx="9601200" cy="487984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dirty="0" smtClean="0"/>
              <a:t>Best Train = 0.8825</a:t>
            </a:r>
          </a:p>
          <a:p>
            <a:pPr marL="0" indent="0" algn="ctr">
              <a:buNone/>
            </a:pPr>
            <a:r>
              <a:rPr lang="en-US" sz="3200" dirty="0" smtClean="0"/>
              <a:t>Best Test = 0.7966</a:t>
            </a:r>
          </a:p>
          <a:p>
            <a:pPr marL="0" indent="0" algn="ctr">
              <a:buNone/>
            </a:pPr>
            <a:endParaRPr lang="en-US" sz="3200" dirty="0"/>
          </a:p>
          <a:p>
            <a:pPr marL="0" indent="0" algn="ctr">
              <a:buNone/>
            </a:pPr>
            <a:endParaRPr lang="en-US" sz="3200" dirty="0" smtClean="0"/>
          </a:p>
          <a:p>
            <a:pPr marL="0" indent="0" algn="ctr">
              <a:buNone/>
            </a:pPr>
            <a:endParaRPr lang="en-US" sz="3200" dirty="0"/>
          </a:p>
          <a:p>
            <a:pPr marL="0" indent="0" algn="ctr">
              <a:buNone/>
            </a:pPr>
            <a:endParaRPr lang="en-US" sz="3200" dirty="0" smtClean="0"/>
          </a:p>
          <a:p>
            <a:pPr marL="0" indent="0" algn="ctr">
              <a:buNone/>
            </a:pPr>
            <a:endParaRPr lang="en-US" sz="3200" dirty="0"/>
          </a:p>
          <a:p>
            <a:pPr marL="0" indent="0" algn="ctr">
              <a:buNone/>
            </a:pPr>
            <a:r>
              <a:rPr lang="en-US" sz="3200" dirty="0" smtClean="0"/>
              <a:t>C = 100, solver = ‘newton-cg’, </a:t>
            </a:r>
            <a:r>
              <a:rPr lang="en-US" sz="3200" dirty="0" err="1" smtClean="0"/>
              <a:t>max_iter</a:t>
            </a:r>
            <a:r>
              <a:rPr lang="en-US" sz="3200" dirty="0" smtClean="0"/>
              <a:t>=10000</a:t>
            </a:r>
            <a:endParaRPr lang="en-US"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0806" y="2267712"/>
            <a:ext cx="3046486" cy="2485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928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014984"/>
          </a:xfrm>
        </p:spPr>
        <p:txBody>
          <a:bodyPr/>
          <a:lstStyle/>
          <a:p>
            <a:pPr algn="ctr"/>
            <a:r>
              <a:rPr lang="en-US" dirty="0" smtClean="0"/>
              <a:t>Random Forest Classifier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700784"/>
            <a:ext cx="9601200" cy="479145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dirty="0" smtClean="0"/>
              <a:t>Best Train = 0.9867</a:t>
            </a:r>
          </a:p>
          <a:p>
            <a:pPr marL="0" indent="0" algn="ctr">
              <a:buNone/>
            </a:pPr>
            <a:r>
              <a:rPr lang="en-US" sz="3200" dirty="0" smtClean="0"/>
              <a:t>Best Test = 0.9424</a:t>
            </a:r>
          </a:p>
          <a:p>
            <a:pPr marL="0" indent="0" algn="ctr">
              <a:buNone/>
            </a:pPr>
            <a:endParaRPr lang="en-US" sz="3200" dirty="0"/>
          </a:p>
          <a:p>
            <a:pPr marL="0" indent="0" algn="ctr">
              <a:buNone/>
            </a:pPr>
            <a:endParaRPr lang="en-US" sz="3200" dirty="0" smtClean="0"/>
          </a:p>
          <a:p>
            <a:pPr marL="0" indent="0" algn="ctr">
              <a:buNone/>
            </a:pPr>
            <a:endParaRPr lang="en-US" sz="3200" dirty="0"/>
          </a:p>
          <a:p>
            <a:pPr marL="0" indent="0" algn="ctr">
              <a:buNone/>
            </a:pPr>
            <a:endParaRPr lang="en-US" sz="3200" dirty="0" smtClean="0"/>
          </a:p>
          <a:p>
            <a:pPr marL="0" indent="0" algn="ctr">
              <a:buNone/>
            </a:pPr>
            <a:r>
              <a:rPr lang="en-US" sz="3200" dirty="0" err="1"/>
              <a:t>n</a:t>
            </a:r>
            <a:r>
              <a:rPr lang="en-US" sz="3200" dirty="0" err="1" smtClean="0"/>
              <a:t>_estimators</a:t>
            </a:r>
            <a:r>
              <a:rPr lang="en-US" sz="3200" dirty="0" smtClean="0"/>
              <a:t> = 2000, </a:t>
            </a:r>
            <a:r>
              <a:rPr lang="en-US" sz="3200" dirty="0" err="1" smtClean="0"/>
              <a:t>max_features</a:t>
            </a:r>
            <a:r>
              <a:rPr lang="en-US" sz="3200" dirty="0" smtClean="0"/>
              <a:t> = 5</a:t>
            </a:r>
          </a:p>
          <a:p>
            <a:pPr marL="0" indent="0" algn="ctr">
              <a:buNone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7952" y="2892396"/>
            <a:ext cx="3907896" cy="2283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02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3335" y="123444"/>
            <a:ext cx="7657730" cy="6579700"/>
          </a:xfrm>
        </p:spPr>
      </p:pic>
    </p:spTree>
    <p:extLst>
      <p:ext uri="{BB962C8B-B14F-4D97-AF65-F5344CB8AC3E}">
        <p14:creationId xmlns:p14="http://schemas.microsoft.com/office/powerpoint/2010/main" val="889367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6753" y="0"/>
            <a:ext cx="7629937" cy="6711696"/>
          </a:xfrm>
        </p:spPr>
      </p:pic>
    </p:spTree>
    <p:extLst>
      <p:ext uri="{BB962C8B-B14F-4D97-AF65-F5344CB8AC3E}">
        <p14:creationId xmlns:p14="http://schemas.microsoft.com/office/powerpoint/2010/main" val="1109053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292608"/>
            <a:ext cx="9601200" cy="621792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With top 12 words removed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1073" y="914400"/>
            <a:ext cx="6382253" cy="5859975"/>
          </a:xfrm>
        </p:spPr>
      </p:pic>
    </p:spTree>
    <p:extLst>
      <p:ext uri="{BB962C8B-B14F-4D97-AF65-F5344CB8AC3E}">
        <p14:creationId xmlns:p14="http://schemas.microsoft.com/office/powerpoint/2010/main" val="947293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46304"/>
            <a:ext cx="9601200" cy="640080"/>
          </a:xfrm>
        </p:spPr>
        <p:txBody>
          <a:bodyPr>
            <a:normAutofit fontScale="90000"/>
          </a:bodyPr>
          <a:lstStyle/>
          <a:p>
            <a:pPr algn="ctr"/>
            <a:r>
              <a:rPr lang="en-US"/>
              <a:t>With top 12 words removed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8799" y="786384"/>
            <a:ext cx="6426802" cy="5990546"/>
          </a:xfrm>
        </p:spPr>
      </p:pic>
    </p:spTree>
    <p:extLst>
      <p:ext uri="{BB962C8B-B14F-4D97-AF65-F5344CB8AC3E}">
        <p14:creationId xmlns:p14="http://schemas.microsoft.com/office/powerpoint/2010/main" val="1871949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"/>
            <a:ext cx="9601200" cy="730438"/>
          </a:xfrm>
        </p:spPr>
        <p:txBody>
          <a:bodyPr/>
          <a:lstStyle/>
          <a:p>
            <a:r>
              <a:rPr lang="en-US" smtClean="0"/>
              <a:t>Moving forward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730439"/>
            <a:ext cx="9601200" cy="5136961"/>
          </a:xfrm>
        </p:spPr>
        <p:txBody>
          <a:bodyPr/>
          <a:lstStyle/>
          <a:p>
            <a:r>
              <a:rPr lang="en-US" dirty="0" smtClean="0"/>
              <a:t>Would like to see results of sentiment analysis based on UTC-timestamp information</a:t>
            </a:r>
          </a:p>
          <a:p>
            <a:pPr lvl="1"/>
            <a:r>
              <a:rPr lang="en-US" dirty="0" smtClean="0"/>
              <a:t>Sentiment based on time of day, day of week</a:t>
            </a:r>
          </a:p>
          <a:p>
            <a:r>
              <a:rPr lang="en-US" dirty="0" smtClean="0"/>
              <a:t>Would use AWS to run more models, more </a:t>
            </a:r>
            <a:r>
              <a:rPr lang="en-US" dirty="0" err="1" smtClean="0"/>
              <a:t>vectorizers</a:t>
            </a:r>
            <a:endParaRPr lang="en-US" dirty="0" smtClean="0"/>
          </a:p>
          <a:p>
            <a:r>
              <a:rPr lang="en-US" dirty="0"/>
              <a:t>It would be interesting to see how these models would perform if the author of each post was used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5893" y="2437154"/>
            <a:ext cx="3790906" cy="4291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801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statement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After scraping two unique </a:t>
            </a:r>
            <a:r>
              <a:rPr lang="en-US" sz="3200" dirty="0" err="1" smtClean="0"/>
              <a:t>subreddits</a:t>
            </a:r>
            <a:r>
              <a:rPr lang="en-US" sz="3200" dirty="0" smtClean="0"/>
              <a:t>, can we use Natural Language Processing (NLP) to accurately predict which </a:t>
            </a:r>
            <a:r>
              <a:rPr lang="en-US" sz="3200" dirty="0" err="1" smtClean="0"/>
              <a:t>subreddit</a:t>
            </a:r>
            <a:r>
              <a:rPr lang="en-US" sz="3200" dirty="0" smtClean="0"/>
              <a:t> the text came from?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166827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6000" dirty="0" smtClean="0"/>
              <a:t>Questions/Comments?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616866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Choosing </a:t>
            </a:r>
            <a:r>
              <a:rPr lang="en-US" dirty="0" err="1" smtClean="0"/>
              <a:t>Subreddits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 wanted to choose </a:t>
            </a:r>
            <a:r>
              <a:rPr lang="en-US" dirty="0" err="1" smtClean="0"/>
              <a:t>subreddits</a:t>
            </a:r>
            <a:r>
              <a:rPr lang="en-US" dirty="0" smtClean="0"/>
              <a:t> that were related, in order to test the limitations of NLP and our models.</a:t>
            </a:r>
          </a:p>
          <a:p>
            <a:r>
              <a:rPr lang="en-US" dirty="0" smtClean="0"/>
              <a:t>Began by scraping the following related </a:t>
            </a:r>
            <a:r>
              <a:rPr lang="en-US" dirty="0" err="1" smtClean="0"/>
              <a:t>subreddits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Space/Sea</a:t>
            </a:r>
          </a:p>
          <a:p>
            <a:pPr lvl="1"/>
            <a:r>
              <a:rPr lang="en-US" dirty="0" smtClean="0"/>
              <a:t>Democrats/Republicans</a:t>
            </a:r>
          </a:p>
          <a:p>
            <a:pPr lvl="1"/>
            <a:r>
              <a:rPr lang="en-US" dirty="0" err="1" smtClean="0"/>
              <a:t>Showerthoughts</a:t>
            </a:r>
            <a:r>
              <a:rPr lang="en-US" dirty="0" smtClean="0"/>
              <a:t>/</a:t>
            </a:r>
            <a:r>
              <a:rPr lang="en-US" dirty="0" err="1" smtClean="0"/>
              <a:t>Askscience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2044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947333"/>
            <a:ext cx="9601200" cy="3920067"/>
          </a:xfrm>
        </p:spPr>
        <p:txBody>
          <a:bodyPr/>
          <a:lstStyle/>
          <a:p>
            <a:r>
              <a:rPr lang="en-US" dirty="0" smtClean="0"/>
              <a:t>Many </a:t>
            </a:r>
            <a:r>
              <a:rPr lang="en-US" dirty="0" err="1" smtClean="0"/>
              <a:t>reddit</a:t>
            </a:r>
            <a:r>
              <a:rPr lang="en-US" dirty="0" smtClean="0"/>
              <a:t> threads begin with a link, video, picture, or meme.</a:t>
            </a:r>
          </a:p>
          <a:p>
            <a:r>
              <a:rPr lang="en-US" dirty="0" smtClean="0"/>
              <a:t>This made it difficult to gather text by scraping the initial posts.</a:t>
            </a:r>
          </a:p>
          <a:p>
            <a:r>
              <a:rPr lang="en-US" dirty="0" smtClean="0"/>
              <a:t>After many scrapes, I continually found that there was not a significant amount of data to work with.</a:t>
            </a:r>
          </a:p>
          <a:p>
            <a:r>
              <a:rPr lang="en-US" dirty="0" smtClean="0"/>
              <a:t>Eventually, decided to scrape the comments section instead, as they were rich in actual text.</a:t>
            </a:r>
          </a:p>
          <a:p>
            <a:pPr lvl="1"/>
            <a:r>
              <a:rPr lang="en-US" dirty="0" smtClean="0"/>
              <a:t>Settled on Democrat/Republican comments.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9625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548640"/>
            <a:ext cx="9601200" cy="6309360"/>
          </a:xfrm>
        </p:spPr>
        <p:txBody>
          <a:bodyPr>
            <a:normAutofit/>
          </a:bodyPr>
          <a:lstStyle/>
          <a:p>
            <a:r>
              <a:rPr lang="en-US" dirty="0" smtClean="0"/>
              <a:t>Using a shared function with minimal tweaks, scraped the </a:t>
            </a:r>
            <a:r>
              <a:rPr lang="en-US" dirty="0" err="1" smtClean="0"/>
              <a:t>reddit</a:t>
            </a:r>
            <a:r>
              <a:rPr lang="en-US" dirty="0" smtClean="0"/>
              <a:t> repository at </a:t>
            </a:r>
            <a:r>
              <a:rPr lang="en-US" dirty="0" err="1" smtClean="0"/>
              <a:t>pushshift.io</a:t>
            </a:r>
            <a:r>
              <a:rPr lang="en-US" dirty="0" smtClean="0"/>
              <a:t>, and gathered over 300,000 comments for each </a:t>
            </a:r>
            <a:r>
              <a:rPr lang="en-US" dirty="0" err="1" smtClean="0"/>
              <a:t>subreddit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Scraped 500 comments (the maximum) per day, going back 700 days.</a:t>
            </a:r>
          </a:p>
          <a:p>
            <a:pPr lvl="1"/>
            <a:r>
              <a:rPr lang="en-US" dirty="0" smtClean="0"/>
              <a:t>Scrape starts just over a month before the November 2016 elections.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1291167"/>
            <a:ext cx="9740900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423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685800"/>
          </a:xfrm>
        </p:spPr>
        <p:txBody>
          <a:bodyPr>
            <a:normAutofit fontScale="90000"/>
          </a:bodyPr>
          <a:lstStyle/>
          <a:p>
            <a:r>
              <a:rPr lang="en-US" smtClean="0"/>
              <a:t>Initial EDA findings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371600"/>
            <a:ext cx="9601200" cy="5080000"/>
          </a:xfrm>
        </p:spPr>
        <p:txBody>
          <a:bodyPr>
            <a:normAutofit/>
          </a:bodyPr>
          <a:lstStyle/>
          <a:p>
            <a:r>
              <a:rPr lang="en-US" dirty="0" smtClean="0"/>
              <a:t>The ‘Democrats’ </a:t>
            </a:r>
            <a:r>
              <a:rPr lang="en-US" dirty="0" err="1" smtClean="0"/>
              <a:t>subreddit</a:t>
            </a:r>
            <a:r>
              <a:rPr lang="en-US" dirty="0" smtClean="0"/>
              <a:t> is significantly more active than ‘Republicans’</a:t>
            </a:r>
          </a:p>
          <a:p>
            <a:pPr lvl="1"/>
            <a:r>
              <a:rPr lang="en-US" dirty="0" smtClean="0"/>
              <a:t>It wasn’t possible to tell exactly </a:t>
            </a:r>
            <a:r>
              <a:rPr lang="en-US" u="sng" dirty="0" smtClean="0"/>
              <a:t>how</a:t>
            </a:r>
            <a:r>
              <a:rPr lang="en-US" dirty="0" smtClean="0"/>
              <a:t> much.</a:t>
            </a:r>
          </a:p>
          <a:p>
            <a:pPr lvl="1"/>
            <a:r>
              <a:rPr lang="en-US" dirty="0" smtClean="0"/>
              <a:t>Democrats scrape capped out nearly every day, </a:t>
            </a:r>
            <a:r>
              <a:rPr lang="en-US" dirty="0" err="1" smtClean="0"/>
              <a:t>gettting</a:t>
            </a:r>
            <a:r>
              <a:rPr lang="en-US" dirty="0" smtClean="0"/>
              <a:t> nearly 350,000 comments</a:t>
            </a:r>
          </a:p>
          <a:p>
            <a:pPr lvl="1"/>
            <a:r>
              <a:rPr lang="en-US" dirty="0" smtClean="0"/>
              <a:t>Republican comments equaled 90% of the cap.</a:t>
            </a:r>
          </a:p>
          <a:p>
            <a:r>
              <a:rPr lang="en-US" dirty="0" smtClean="0"/>
              <a:t>Democrat comments were nearly 3 times as likely to be removed.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r>
              <a:rPr lang="en-US" dirty="0" smtClean="0"/>
              <a:t>After dropping these rows, our classes were balanced nearly perfectly, with about 300k each.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3636433"/>
            <a:ext cx="4724400" cy="167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640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02733"/>
          </a:xfrm>
        </p:spPr>
        <p:txBody>
          <a:bodyPr/>
          <a:lstStyle/>
          <a:p>
            <a:r>
              <a:rPr lang="en-US" smtClean="0"/>
              <a:t>Intermediate Steps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388533"/>
            <a:ext cx="9601200" cy="4478867"/>
          </a:xfrm>
        </p:spPr>
        <p:txBody>
          <a:bodyPr/>
          <a:lstStyle/>
          <a:p>
            <a:r>
              <a:rPr lang="en-US" dirty="0" err="1" smtClean="0"/>
              <a:t>DataFrames</a:t>
            </a:r>
            <a:r>
              <a:rPr lang="en-US" dirty="0" smtClean="0"/>
              <a:t> were randomly merged</a:t>
            </a:r>
          </a:p>
          <a:p>
            <a:r>
              <a:rPr lang="en-US" dirty="0" smtClean="0"/>
              <a:t>Words from each comment ‘body’ were cleaned.</a:t>
            </a:r>
          </a:p>
          <a:p>
            <a:pPr lvl="1"/>
            <a:r>
              <a:rPr lang="en-US" dirty="0" smtClean="0"/>
              <a:t>All symbols and punctuation were removed with Regex</a:t>
            </a:r>
          </a:p>
          <a:p>
            <a:pPr lvl="1"/>
            <a:r>
              <a:rPr lang="en-US" dirty="0" smtClean="0"/>
              <a:t>Stop words were removed</a:t>
            </a:r>
          </a:p>
          <a:p>
            <a:pPr lvl="1"/>
            <a:r>
              <a:rPr lang="en-US" dirty="0" smtClean="0"/>
              <a:t>All words were converted to lowercase</a:t>
            </a:r>
          </a:p>
          <a:p>
            <a:pPr lvl="1"/>
            <a:r>
              <a:rPr lang="en-US" dirty="0" smtClean="0"/>
              <a:t>Words were lemmatized to their root</a:t>
            </a:r>
          </a:p>
          <a:p>
            <a:r>
              <a:rPr lang="en-US" dirty="0" smtClean="0"/>
              <a:t>Words were </a:t>
            </a:r>
            <a:r>
              <a:rPr lang="en-US" dirty="0" err="1" smtClean="0"/>
              <a:t>Vectorized</a:t>
            </a:r>
            <a:r>
              <a:rPr lang="en-US" dirty="0" smtClean="0"/>
              <a:t> in three ways</a:t>
            </a:r>
          </a:p>
          <a:p>
            <a:pPr lvl="1"/>
            <a:r>
              <a:rPr lang="en-US" dirty="0" err="1" smtClean="0"/>
              <a:t>CountVectorizer</a:t>
            </a:r>
            <a:endParaRPr lang="en-US" dirty="0" smtClean="0"/>
          </a:p>
          <a:p>
            <a:pPr lvl="1"/>
            <a:r>
              <a:rPr lang="en-US" dirty="0" err="1" smtClean="0"/>
              <a:t>CountVectorizer</a:t>
            </a:r>
            <a:r>
              <a:rPr lang="en-US" dirty="0" smtClean="0"/>
              <a:t> with (3,3) n-grams</a:t>
            </a:r>
          </a:p>
          <a:p>
            <a:pPr lvl="1"/>
            <a:r>
              <a:rPr lang="en-US" dirty="0" smtClean="0"/>
              <a:t>TF-IDF</a:t>
            </a:r>
          </a:p>
        </p:txBody>
      </p:sp>
    </p:spTree>
    <p:extLst>
      <p:ext uri="{BB962C8B-B14F-4D97-AF65-F5344CB8AC3E}">
        <p14:creationId xmlns:p14="http://schemas.microsoft.com/office/powerpoint/2010/main" val="389948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70467"/>
          </a:xfrm>
        </p:spPr>
        <p:txBody>
          <a:bodyPr/>
          <a:lstStyle/>
          <a:p>
            <a:r>
              <a:rPr lang="en-US" smtClean="0"/>
              <a:t>Train Test Split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235200"/>
            <a:ext cx="9601200" cy="3632200"/>
          </a:xfrm>
        </p:spPr>
        <p:txBody>
          <a:bodyPr/>
          <a:lstStyle/>
          <a:p>
            <a:r>
              <a:rPr lang="en-US" dirty="0" smtClean="0"/>
              <a:t>Train Test Split was performed at a 5% train, 95% test ratio.</a:t>
            </a:r>
          </a:p>
          <a:p>
            <a:pPr lvl="1"/>
            <a:r>
              <a:rPr lang="en-US" dirty="0" smtClean="0"/>
              <a:t>Train set was still over 30,000 rows.</a:t>
            </a:r>
          </a:p>
          <a:p>
            <a:pPr lvl="1"/>
            <a:r>
              <a:rPr lang="en-US" dirty="0" smtClean="0"/>
              <a:t>This served as a good example for ‘real-world’ data science.  By training with such a small ratio of the subset, we could better understand how well each model is fit for future posts.</a:t>
            </a:r>
          </a:p>
          <a:p>
            <a:pPr lvl="1"/>
            <a:r>
              <a:rPr lang="en-US" dirty="0" smtClean="0"/>
              <a:t>Larger train ratios were difficult to complete a split on.</a:t>
            </a:r>
          </a:p>
          <a:p>
            <a:r>
              <a:rPr lang="en-US" dirty="0"/>
              <a:t>A data set of this size is hard on a </a:t>
            </a:r>
            <a:r>
              <a:rPr lang="en-US" dirty="0" smtClean="0"/>
              <a:t>laptop!</a:t>
            </a:r>
          </a:p>
          <a:p>
            <a:pPr lvl="1"/>
            <a:r>
              <a:rPr lang="en-US" dirty="0" smtClean="0"/>
              <a:t>The kernel died several times </a:t>
            </a:r>
            <a:endParaRPr lang="en-US" dirty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55814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303867"/>
            <a:ext cx="9601200" cy="5554133"/>
          </a:xfrm>
        </p:spPr>
        <p:txBody>
          <a:bodyPr>
            <a:normAutofit/>
          </a:bodyPr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0" indent="0" algn="ctr">
              <a:buNone/>
            </a:pPr>
            <a:r>
              <a:rPr lang="en-US" sz="2800" dirty="0" smtClean="0"/>
              <a:t>The kernel has died.</a:t>
            </a:r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5149" y="778933"/>
            <a:ext cx="3654101" cy="4912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109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996</TotalTime>
  <Words>852</Words>
  <Application>Microsoft Macintosh PowerPoint</Application>
  <PresentationFormat>Widescreen</PresentationFormat>
  <Paragraphs>156</Paragraphs>
  <Slides>20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Calibri</vt:lpstr>
      <vt:lpstr>Franklin Gothic Book</vt:lpstr>
      <vt:lpstr>Mangal</vt:lpstr>
      <vt:lpstr>Crop</vt:lpstr>
      <vt:lpstr>Reddit scrape &amp; Classification</vt:lpstr>
      <vt:lpstr>Problem statement</vt:lpstr>
      <vt:lpstr>Choosing Subreddits</vt:lpstr>
      <vt:lpstr>Challenges</vt:lpstr>
      <vt:lpstr>PowerPoint Presentation</vt:lpstr>
      <vt:lpstr>Initial EDA findings</vt:lpstr>
      <vt:lpstr>Intermediate Steps</vt:lpstr>
      <vt:lpstr>Train Test Split</vt:lpstr>
      <vt:lpstr>PowerPoint Presentation</vt:lpstr>
      <vt:lpstr>Testing</vt:lpstr>
      <vt:lpstr>Multinomial Naïve Bayes</vt:lpstr>
      <vt:lpstr>Support Vector Classifier</vt:lpstr>
      <vt:lpstr>Logistic Regression</vt:lpstr>
      <vt:lpstr>Random Forest Classifier</vt:lpstr>
      <vt:lpstr>PowerPoint Presentation</vt:lpstr>
      <vt:lpstr>PowerPoint Presentation</vt:lpstr>
      <vt:lpstr>With top 12 words removed</vt:lpstr>
      <vt:lpstr>With top 12 words removed</vt:lpstr>
      <vt:lpstr>Moving forward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Elishia Trainer</dc:creator>
  <cp:lastModifiedBy>Elishia Trainer</cp:lastModifiedBy>
  <cp:revision>25</cp:revision>
  <dcterms:created xsi:type="dcterms:W3CDTF">2018-09-10T02:57:45Z</dcterms:created>
  <dcterms:modified xsi:type="dcterms:W3CDTF">2018-09-10T19:34:15Z</dcterms:modified>
</cp:coreProperties>
</file>

<file path=docProps/thumbnail.jpeg>
</file>